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Canva Sans" panose="020B0604020202020204" charset="0"/>
      <p:regular r:id="rId12"/>
    </p:embeddedFont>
    <p:embeddedFont>
      <p:font typeface="Canva Sans Bold" panose="020B0604020202020204" charset="0"/>
      <p:regular r:id="rId13"/>
    </p:embeddedFont>
    <p:embeddedFont>
      <p:font typeface="Dreaming Outloud Sans" panose="020B0604020202020204" charset="0"/>
      <p:regular r:id="rId14"/>
    </p:embeddedFont>
    <p:embeddedFont>
      <p:font typeface="Funtastic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23.03.2026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C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3137047" y="1028700"/>
            <a:ext cx="12013906" cy="18021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38"/>
              </a:lnSpc>
            </a:pPr>
            <a:r>
              <a:rPr lang="en-US" sz="11857">
                <a:solidFill>
                  <a:srgbClr val="00004D"/>
                </a:solidFill>
                <a:latin typeface="Funtastic"/>
                <a:ea typeface="Funtastic"/>
                <a:cs typeface="Funtastic"/>
                <a:sym typeface="Funtastic"/>
              </a:rPr>
              <a:t>MENTIMETER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CB7962-04DC-8CE6-6D77-45144AE5F5BF}"/>
              </a:ext>
            </a:extLst>
          </p:cNvPr>
          <p:cNvSpPr txBox="1"/>
          <p:nvPr/>
        </p:nvSpPr>
        <p:spPr>
          <a:xfrm>
            <a:off x="7696200" y="4076700"/>
            <a:ext cx="297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Insert QR code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Mentimeter</a:t>
            </a:r>
            <a:r>
              <a:rPr lang="de-DE" sz="3600" dirty="0"/>
              <a:t> </a:t>
            </a:r>
            <a:r>
              <a:rPr lang="de-DE" sz="3600" dirty="0" err="1"/>
              <a:t>here</a:t>
            </a:r>
            <a:endParaRPr lang="en-IE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8E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55823" y="2148982"/>
            <a:ext cx="16176353" cy="5783555"/>
            <a:chOff x="0" y="0"/>
            <a:chExt cx="3781139" cy="135187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81139" cy="1351876"/>
            </a:xfrm>
            <a:custGeom>
              <a:avLst/>
              <a:gdLst/>
              <a:ahLst/>
              <a:cxnLst/>
              <a:rect l="l" t="t" r="r" b="b"/>
              <a:pathLst>
                <a:path w="3781139" h="1351876">
                  <a:moveTo>
                    <a:pt x="24408" y="0"/>
                  </a:moveTo>
                  <a:lnTo>
                    <a:pt x="3756731" y="0"/>
                  </a:lnTo>
                  <a:cubicBezTo>
                    <a:pt x="3770211" y="0"/>
                    <a:pt x="3781139" y="10928"/>
                    <a:pt x="3781139" y="24408"/>
                  </a:cubicBezTo>
                  <a:lnTo>
                    <a:pt x="3781139" y="1327468"/>
                  </a:lnTo>
                  <a:cubicBezTo>
                    <a:pt x="3781139" y="1340948"/>
                    <a:pt x="3770211" y="1351876"/>
                    <a:pt x="3756731" y="1351876"/>
                  </a:cubicBezTo>
                  <a:lnTo>
                    <a:pt x="24408" y="1351876"/>
                  </a:lnTo>
                  <a:cubicBezTo>
                    <a:pt x="10928" y="1351876"/>
                    <a:pt x="0" y="1340948"/>
                    <a:pt x="0" y="1327468"/>
                  </a:cubicBezTo>
                  <a:lnTo>
                    <a:pt x="0" y="24408"/>
                  </a:lnTo>
                  <a:cubicBezTo>
                    <a:pt x="0" y="10928"/>
                    <a:pt x="10928" y="0"/>
                    <a:pt x="24408" y="0"/>
                  </a:cubicBezTo>
                  <a:close/>
                </a:path>
              </a:pathLst>
            </a:custGeom>
            <a:solidFill>
              <a:srgbClr val="F6CD47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781139" cy="13899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364230" y="661961"/>
            <a:ext cx="3286764" cy="2276831"/>
          </a:xfrm>
          <a:custGeom>
            <a:avLst/>
            <a:gdLst/>
            <a:ahLst/>
            <a:cxnLst/>
            <a:rect l="l" t="t" r="r" b="b"/>
            <a:pathLst>
              <a:path w="3286764" h="2276831">
                <a:moveTo>
                  <a:pt x="0" y="0"/>
                </a:moveTo>
                <a:lnTo>
                  <a:pt x="3286764" y="0"/>
                </a:lnTo>
                <a:lnTo>
                  <a:pt x="3286764" y="2276831"/>
                </a:lnTo>
                <a:lnTo>
                  <a:pt x="0" y="227683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6" name="Freeform 6"/>
          <p:cNvSpPr/>
          <p:nvPr/>
        </p:nvSpPr>
        <p:spPr>
          <a:xfrm>
            <a:off x="14341497" y="6335285"/>
            <a:ext cx="2724040" cy="3194503"/>
          </a:xfrm>
          <a:custGeom>
            <a:avLst/>
            <a:gdLst/>
            <a:ahLst/>
            <a:cxnLst/>
            <a:rect l="l" t="t" r="r" b="b"/>
            <a:pathLst>
              <a:path w="2724040" h="3194503">
                <a:moveTo>
                  <a:pt x="0" y="0"/>
                </a:moveTo>
                <a:lnTo>
                  <a:pt x="2724040" y="0"/>
                </a:lnTo>
                <a:lnTo>
                  <a:pt x="2724040" y="3194504"/>
                </a:lnTo>
                <a:lnTo>
                  <a:pt x="0" y="319450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7" name="TextBox 7"/>
          <p:cNvSpPr txBox="1"/>
          <p:nvPr/>
        </p:nvSpPr>
        <p:spPr>
          <a:xfrm>
            <a:off x="4453349" y="2553412"/>
            <a:ext cx="9381302" cy="4984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285"/>
              </a:lnSpc>
            </a:pPr>
            <a:r>
              <a:rPr lang="en-US" sz="12409">
                <a:solidFill>
                  <a:srgbClr val="000000"/>
                </a:solidFill>
                <a:latin typeface="Funtastic"/>
                <a:ea typeface="Funtastic"/>
                <a:cs typeface="Funtastic"/>
                <a:sym typeface="Funtastic"/>
              </a:rPr>
              <a:t>SPOKEN WORD POETRY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770063" y="8412549"/>
            <a:ext cx="6747874" cy="8457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51"/>
              </a:lnSpc>
            </a:pPr>
            <a:r>
              <a:rPr lang="en-US" sz="4965">
                <a:solidFill>
                  <a:srgbClr val="000000"/>
                </a:solidFill>
                <a:latin typeface="Dreaming Outloud Sans"/>
                <a:ea typeface="Dreaming Outloud Sans"/>
                <a:cs typeface="Dreaming Outloud Sans"/>
                <a:sym typeface="Dreaming Outloud Sans"/>
              </a:rPr>
              <a:t>From Page to Stage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C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1196" y="4100098"/>
            <a:ext cx="17339029" cy="5705673"/>
            <a:chOff x="0" y="0"/>
            <a:chExt cx="4566658" cy="150272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58" cy="1502729"/>
            </a:xfrm>
            <a:custGeom>
              <a:avLst/>
              <a:gdLst/>
              <a:ahLst/>
              <a:cxnLst/>
              <a:rect l="l" t="t" r="r" b="b"/>
              <a:pathLst>
                <a:path w="4566658" h="1502729">
                  <a:moveTo>
                    <a:pt x="22772" y="0"/>
                  </a:moveTo>
                  <a:lnTo>
                    <a:pt x="4543886" y="0"/>
                  </a:lnTo>
                  <a:cubicBezTo>
                    <a:pt x="4556463" y="0"/>
                    <a:pt x="4566658" y="10195"/>
                    <a:pt x="4566658" y="22772"/>
                  </a:cubicBezTo>
                  <a:lnTo>
                    <a:pt x="4566658" y="1479957"/>
                  </a:lnTo>
                  <a:cubicBezTo>
                    <a:pt x="4566658" y="1485996"/>
                    <a:pt x="4564259" y="1491788"/>
                    <a:pt x="4559988" y="1496059"/>
                  </a:cubicBezTo>
                  <a:cubicBezTo>
                    <a:pt x="4555718" y="1500329"/>
                    <a:pt x="4549925" y="1502729"/>
                    <a:pt x="4543886" y="1502729"/>
                  </a:cubicBezTo>
                  <a:lnTo>
                    <a:pt x="22772" y="1502729"/>
                  </a:lnTo>
                  <a:cubicBezTo>
                    <a:pt x="16732" y="1502729"/>
                    <a:pt x="10940" y="1500329"/>
                    <a:pt x="6670" y="1496059"/>
                  </a:cubicBezTo>
                  <a:cubicBezTo>
                    <a:pt x="2399" y="1491788"/>
                    <a:pt x="0" y="1485996"/>
                    <a:pt x="0" y="1479957"/>
                  </a:cubicBezTo>
                  <a:lnTo>
                    <a:pt x="0" y="22772"/>
                  </a:lnTo>
                  <a:cubicBezTo>
                    <a:pt x="0" y="16732"/>
                    <a:pt x="2399" y="10940"/>
                    <a:pt x="6670" y="6670"/>
                  </a:cubicBezTo>
                  <a:cubicBezTo>
                    <a:pt x="10940" y="2399"/>
                    <a:pt x="16732" y="0"/>
                    <a:pt x="2277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66658" cy="15313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1028700" y="4398569"/>
          <a:ext cx="16709244" cy="5448301"/>
        </p:xfrm>
        <a:graphic>
          <a:graphicData uri="http://schemas.openxmlformats.org/drawingml/2006/table">
            <a:tbl>
              <a:tblPr/>
              <a:tblGrid>
                <a:gridCol w="8135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735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37378">
                <a:tc>
                  <a:txBody>
                    <a:bodyPr/>
                    <a:lstStyle/>
                    <a:p>
                      <a:pPr algn="ctr">
                        <a:lnSpc>
                          <a:spcPts val="5739"/>
                        </a:lnSpc>
                        <a:defRPr/>
                      </a:pPr>
                      <a:r>
                        <a:rPr lang="en-US" sz="4099" b="1">
                          <a:solidFill>
                            <a:srgbClr val="000000"/>
                          </a:solidFill>
                          <a:latin typeface="Canva Sans Bold"/>
                          <a:ea typeface="Canva Sans Bold"/>
                          <a:cs typeface="Canva Sans Bold"/>
                          <a:sym typeface="Canva Sans Bold"/>
                        </a:rPr>
                        <a:t>Page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739"/>
                        </a:lnSpc>
                        <a:defRPr/>
                      </a:pPr>
                      <a:r>
                        <a:rPr lang="en-US" sz="4099" b="1">
                          <a:solidFill>
                            <a:srgbClr val="000000"/>
                          </a:solidFill>
                          <a:latin typeface="Canva Sans Bold"/>
                          <a:ea typeface="Canva Sans Bold"/>
                          <a:cs typeface="Canva Sans Bold"/>
                          <a:sym typeface="Canva Sans Bold"/>
                        </a:rPr>
                        <a:t>Stage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9826">
                <a:tc>
                  <a:txBody>
                    <a:bodyPr/>
                    <a:lstStyle/>
                    <a:p>
                      <a:pPr algn="ctr">
                        <a:lnSpc>
                          <a:spcPts val="5320"/>
                        </a:lnSpc>
                        <a:defRPr/>
                      </a:pPr>
                      <a:r>
                        <a:rPr lang="en-US" sz="38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Written for the eye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320"/>
                        </a:lnSpc>
                        <a:defRPr/>
                      </a:pPr>
                      <a:r>
                        <a:rPr lang="en-US" sz="38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Written for the ear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1271">
                <a:tc>
                  <a:txBody>
                    <a:bodyPr/>
                    <a:lstStyle/>
                    <a:p>
                      <a:pPr algn="ctr">
                        <a:lnSpc>
                          <a:spcPts val="5320"/>
                        </a:lnSpc>
                        <a:defRPr/>
                      </a:pPr>
                      <a:r>
                        <a:rPr lang="en-US" sz="38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Private experience (reading alone)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320"/>
                        </a:lnSpc>
                        <a:defRPr/>
                      </a:pPr>
                      <a:r>
                        <a:rPr lang="en-US" sz="38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Social event (shared experience)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9826">
                <a:tc>
                  <a:txBody>
                    <a:bodyPr/>
                    <a:lstStyle/>
                    <a:p>
                      <a:pPr algn="ctr">
                        <a:lnSpc>
                          <a:spcPts val="5320"/>
                        </a:lnSpc>
                        <a:defRPr/>
                      </a:pPr>
                      <a:r>
                        <a:rPr lang="en-US" sz="38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Focus: layout, spelling, grammar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320"/>
                        </a:lnSpc>
                        <a:defRPr/>
                      </a:pPr>
                      <a:r>
                        <a:rPr lang="en-US" sz="3800">
                          <a:solidFill>
                            <a:srgbClr val="000000"/>
                          </a:solidFill>
                          <a:latin typeface="Canva Sans"/>
                          <a:ea typeface="Canva Sans"/>
                          <a:cs typeface="Canva Sans"/>
                          <a:sym typeface="Canva Sans"/>
                        </a:rPr>
                        <a:t>Focus: voice, body, “The Now”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6"/>
          <p:cNvSpPr txBox="1"/>
          <p:nvPr/>
        </p:nvSpPr>
        <p:spPr>
          <a:xfrm>
            <a:off x="3137047" y="1028700"/>
            <a:ext cx="12013906" cy="18021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38"/>
              </a:lnSpc>
            </a:pPr>
            <a:r>
              <a:rPr lang="en-US" sz="11857">
                <a:solidFill>
                  <a:srgbClr val="00004D"/>
                </a:solidFill>
                <a:latin typeface="Funtastic"/>
                <a:ea typeface="Funtastic"/>
                <a:cs typeface="Funtastic"/>
                <a:sym typeface="Funtastic"/>
              </a:rPr>
              <a:t>PAGE VS. STAGE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8E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73805" y="4637121"/>
            <a:ext cx="16340389" cy="4743840"/>
            <a:chOff x="0" y="0"/>
            <a:chExt cx="3899704" cy="113213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99704" cy="1132138"/>
            </a:xfrm>
            <a:custGeom>
              <a:avLst/>
              <a:gdLst/>
              <a:ahLst/>
              <a:cxnLst/>
              <a:rect l="l" t="t" r="r" b="b"/>
              <a:pathLst>
                <a:path w="3899704" h="1132138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14134"/>
                  </a:lnTo>
                  <a:cubicBezTo>
                    <a:pt x="3899704" y="1118909"/>
                    <a:pt x="3897807" y="1123488"/>
                    <a:pt x="3894431" y="1126864"/>
                  </a:cubicBezTo>
                  <a:cubicBezTo>
                    <a:pt x="3891054" y="1130241"/>
                    <a:pt x="3886475" y="1132138"/>
                    <a:pt x="3881700" y="1132138"/>
                  </a:cubicBezTo>
                  <a:lnTo>
                    <a:pt x="18004" y="1132138"/>
                  </a:lnTo>
                  <a:cubicBezTo>
                    <a:pt x="13229" y="1132138"/>
                    <a:pt x="8650" y="1130241"/>
                    <a:pt x="5273" y="1126864"/>
                  </a:cubicBezTo>
                  <a:cubicBezTo>
                    <a:pt x="1897" y="1123488"/>
                    <a:pt x="0" y="1118909"/>
                    <a:pt x="0" y="111413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99704" cy="11607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3540489" y="2497236"/>
            <a:ext cx="3773705" cy="2648455"/>
          </a:xfrm>
          <a:custGeom>
            <a:avLst/>
            <a:gdLst/>
            <a:ahLst/>
            <a:cxnLst/>
            <a:rect l="l" t="t" r="r" b="b"/>
            <a:pathLst>
              <a:path w="3773705" h="2648455">
                <a:moveTo>
                  <a:pt x="0" y="0"/>
                </a:moveTo>
                <a:lnTo>
                  <a:pt x="3773706" y="0"/>
                </a:lnTo>
                <a:lnTo>
                  <a:pt x="3773706" y="2648455"/>
                </a:lnTo>
                <a:lnTo>
                  <a:pt x="0" y="26484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6" name="TextBox 6"/>
          <p:cNvSpPr txBox="1"/>
          <p:nvPr/>
        </p:nvSpPr>
        <p:spPr>
          <a:xfrm>
            <a:off x="1118254" y="6060933"/>
            <a:ext cx="16050530" cy="843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71550" lvl="1" indent="-485775" algn="l">
              <a:lnSpc>
                <a:spcPts val="7155"/>
              </a:lnSpc>
              <a:buFont typeface="Arial"/>
              <a:buChar char="•"/>
            </a:pPr>
            <a:r>
              <a:rPr lang="en-US" sz="4500">
                <a:solidFill>
                  <a:srgbClr val="000000"/>
                </a:solidFill>
                <a:latin typeface="Dreaming Outloud Sans"/>
                <a:ea typeface="Dreaming Outloud Sans"/>
                <a:cs typeface="Dreaming Outloud Sans"/>
                <a:sym typeface="Dreaming Outloud Sans"/>
              </a:rPr>
              <a:t>Volume: Loud vs. Whisper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58362" y="770386"/>
            <a:ext cx="11272300" cy="27389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784"/>
              </a:lnSpc>
            </a:pPr>
            <a:r>
              <a:rPr lang="en-US" sz="9882">
                <a:solidFill>
                  <a:srgbClr val="00004D"/>
                </a:solidFill>
                <a:latin typeface="Funtastic"/>
                <a:ea typeface="Funtastic"/>
                <a:cs typeface="Funtastic"/>
                <a:sym typeface="Funtastic"/>
              </a:rPr>
              <a:t>THE PERFOMER’S TOOLBOX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506390" y="4878422"/>
            <a:ext cx="9425498" cy="10686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925"/>
              </a:lnSpc>
            </a:pPr>
            <a:r>
              <a:rPr lang="en-US" sz="5661">
                <a:solidFill>
                  <a:srgbClr val="000000"/>
                </a:solidFill>
                <a:latin typeface="Funtastic"/>
                <a:ea typeface="Funtastic"/>
                <a:cs typeface="Funtastic"/>
                <a:sym typeface="Funtastic"/>
              </a:rPr>
              <a:t>Voice: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18254" y="7076298"/>
            <a:ext cx="16050530" cy="1748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71550" lvl="1" indent="-485775" algn="l">
              <a:lnSpc>
                <a:spcPts val="7155"/>
              </a:lnSpc>
              <a:buFont typeface="Arial"/>
              <a:buChar char="•"/>
            </a:pPr>
            <a:r>
              <a:rPr lang="en-US" sz="4500">
                <a:solidFill>
                  <a:srgbClr val="000000"/>
                </a:solidFill>
                <a:latin typeface="Dreaming Outloud Sans"/>
                <a:ea typeface="Dreaming Outloud Sans"/>
                <a:cs typeface="Dreaming Outloud Sans"/>
                <a:sym typeface="Dreaming Outloud Sans"/>
              </a:rPr>
              <a:t>Speed: Fast pace vs. Slow flow</a:t>
            </a:r>
          </a:p>
          <a:p>
            <a:pPr marL="971550" lvl="1" indent="-485775" algn="l">
              <a:lnSpc>
                <a:spcPts val="7155"/>
              </a:lnSpc>
              <a:buFont typeface="Arial"/>
              <a:buChar char="•"/>
            </a:pPr>
            <a:r>
              <a:rPr lang="en-US" sz="4500">
                <a:solidFill>
                  <a:srgbClr val="000000"/>
                </a:solidFill>
                <a:latin typeface="Dreaming Outloud Sans"/>
                <a:ea typeface="Dreaming Outloud Sans"/>
                <a:cs typeface="Dreaming Outloud Sans"/>
                <a:sym typeface="Dreaming Outloud Sans"/>
              </a:rPr>
              <a:t>Silence: Pauses create tension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8E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73805" y="4637121"/>
            <a:ext cx="16340389" cy="4743840"/>
            <a:chOff x="0" y="0"/>
            <a:chExt cx="3899704" cy="113213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99704" cy="1132138"/>
            </a:xfrm>
            <a:custGeom>
              <a:avLst/>
              <a:gdLst/>
              <a:ahLst/>
              <a:cxnLst/>
              <a:rect l="l" t="t" r="r" b="b"/>
              <a:pathLst>
                <a:path w="3899704" h="1132138">
                  <a:moveTo>
                    <a:pt x="18004" y="0"/>
                  </a:moveTo>
                  <a:lnTo>
                    <a:pt x="3881700" y="0"/>
                  </a:lnTo>
                  <a:cubicBezTo>
                    <a:pt x="3886475" y="0"/>
                    <a:pt x="3891054" y="1897"/>
                    <a:pt x="3894431" y="5273"/>
                  </a:cubicBezTo>
                  <a:cubicBezTo>
                    <a:pt x="3897807" y="8650"/>
                    <a:pt x="3899704" y="13229"/>
                    <a:pt x="3899704" y="18004"/>
                  </a:cubicBezTo>
                  <a:lnTo>
                    <a:pt x="3899704" y="1114134"/>
                  </a:lnTo>
                  <a:cubicBezTo>
                    <a:pt x="3899704" y="1118909"/>
                    <a:pt x="3897807" y="1123488"/>
                    <a:pt x="3894431" y="1126864"/>
                  </a:cubicBezTo>
                  <a:cubicBezTo>
                    <a:pt x="3891054" y="1130241"/>
                    <a:pt x="3886475" y="1132138"/>
                    <a:pt x="3881700" y="1132138"/>
                  </a:cubicBezTo>
                  <a:lnTo>
                    <a:pt x="18004" y="1132138"/>
                  </a:lnTo>
                  <a:cubicBezTo>
                    <a:pt x="13229" y="1132138"/>
                    <a:pt x="8650" y="1130241"/>
                    <a:pt x="5273" y="1126864"/>
                  </a:cubicBezTo>
                  <a:cubicBezTo>
                    <a:pt x="1897" y="1123488"/>
                    <a:pt x="0" y="1118909"/>
                    <a:pt x="0" y="1114134"/>
                  </a:cubicBezTo>
                  <a:lnTo>
                    <a:pt x="0" y="18004"/>
                  </a:lnTo>
                  <a:cubicBezTo>
                    <a:pt x="0" y="13229"/>
                    <a:pt x="1897" y="8650"/>
                    <a:pt x="5273" y="5273"/>
                  </a:cubicBezTo>
                  <a:cubicBezTo>
                    <a:pt x="8650" y="1897"/>
                    <a:pt x="13229" y="0"/>
                    <a:pt x="18004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99704" cy="11607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3540489" y="2497236"/>
            <a:ext cx="3773705" cy="2648455"/>
          </a:xfrm>
          <a:custGeom>
            <a:avLst/>
            <a:gdLst/>
            <a:ahLst/>
            <a:cxnLst/>
            <a:rect l="l" t="t" r="r" b="b"/>
            <a:pathLst>
              <a:path w="3773705" h="2648455">
                <a:moveTo>
                  <a:pt x="0" y="0"/>
                </a:moveTo>
                <a:lnTo>
                  <a:pt x="3773706" y="0"/>
                </a:lnTo>
                <a:lnTo>
                  <a:pt x="3773706" y="2648455"/>
                </a:lnTo>
                <a:lnTo>
                  <a:pt x="0" y="264845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6" name="TextBox 6"/>
          <p:cNvSpPr txBox="1"/>
          <p:nvPr/>
        </p:nvSpPr>
        <p:spPr>
          <a:xfrm>
            <a:off x="1118735" y="6506121"/>
            <a:ext cx="16050530" cy="843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71550" lvl="1" indent="-485775" algn="l">
              <a:lnSpc>
                <a:spcPts val="7155"/>
              </a:lnSpc>
              <a:buFont typeface="Arial"/>
              <a:buChar char="•"/>
            </a:pPr>
            <a:r>
              <a:rPr lang="en-US" sz="4500">
                <a:solidFill>
                  <a:srgbClr val="000000"/>
                </a:solidFill>
                <a:latin typeface="Dreaming Outloud Sans"/>
                <a:ea typeface="Dreaming Outloud Sans"/>
                <a:cs typeface="Dreaming Outloud Sans"/>
                <a:sym typeface="Dreaming Outloud Sans"/>
              </a:rPr>
              <a:t>Gestures: Handmovements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58362" y="770386"/>
            <a:ext cx="11272300" cy="27389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784"/>
              </a:lnSpc>
            </a:pPr>
            <a:r>
              <a:rPr lang="en-US" sz="9882">
                <a:solidFill>
                  <a:srgbClr val="00004D"/>
                </a:solidFill>
                <a:latin typeface="Funtastic"/>
                <a:ea typeface="Funtastic"/>
                <a:cs typeface="Funtastic"/>
                <a:sym typeface="Funtastic"/>
              </a:rPr>
              <a:t>THE PERFOMER’S TOOLBOX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506390" y="4878422"/>
            <a:ext cx="9425498" cy="10686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925"/>
              </a:lnSpc>
            </a:pPr>
            <a:r>
              <a:rPr lang="en-US" sz="5661">
                <a:solidFill>
                  <a:srgbClr val="000000"/>
                </a:solidFill>
                <a:latin typeface="Funtastic"/>
                <a:ea typeface="Funtastic"/>
                <a:cs typeface="Funtastic"/>
                <a:sym typeface="Funtastic"/>
              </a:rPr>
              <a:t>Body: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18254" y="7529720"/>
            <a:ext cx="16050530" cy="8439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71550" lvl="1" indent="-485775" algn="l">
              <a:lnSpc>
                <a:spcPts val="7155"/>
              </a:lnSpc>
              <a:buFont typeface="Arial"/>
              <a:buChar char="•"/>
            </a:pPr>
            <a:r>
              <a:rPr lang="en-US" sz="4500">
                <a:solidFill>
                  <a:srgbClr val="000000"/>
                </a:solidFill>
                <a:latin typeface="Dreaming Outloud Sans"/>
                <a:ea typeface="Dreaming Outloud Sans"/>
                <a:cs typeface="Dreaming Outloud Sans"/>
                <a:sym typeface="Dreaming Outloud Sans"/>
              </a:rPr>
              <a:t>Facial Expression: Showing emotions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C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1196" y="4100098"/>
            <a:ext cx="17339029" cy="5705673"/>
            <a:chOff x="0" y="0"/>
            <a:chExt cx="4566658" cy="150272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58" cy="1502729"/>
            </a:xfrm>
            <a:custGeom>
              <a:avLst/>
              <a:gdLst/>
              <a:ahLst/>
              <a:cxnLst/>
              <a:rect l="l" t="t" r="r" b="b"/>
              <a:pathLst>
                <a:path w="4566658" h="1502729">
                  <a:moveTo>
                    <a:pt x="22772" y="0"/>
                  </a:moveTo>
                  <a:lnTo>
                    <a:pt x="4543886" y="0"/>
                  </a:lnTo>
                  <a:cubicBezTo>
                    <a:pt x="4556463" y="0"/>
                    <a:pt x="4566658" y="10195"/>
                    <a:pt x="4566658" y="22772"/>
                  </a:cubicBezTo>
                  <a:lnTo>
                    <a:pt x="4566658" y="1479957"/>
                  </a:lnTo>
                  <a:cubicBezTo>
                    <a:pt x="4566658" y="1485996"/>
                    <a:pt x="4564259" y="1491788"/>
                    <a:pt x="4559988" y="1496059"/>
                  </a:cubicBezTo>
                  <a:cubicBezTo>
                    <a:pt x="4555718" y="1500329"/>
                    <a:pt x="4549925" y="1502729"/>
                    <a:pt x="4543886" y="1502729"/>
                  </a:cubicBezTo>
                  <a:lnTo>
                    <a:pt x="22772" y="1502729"/>
                  </a:lnTo>
                  <a:cubicBezTo>
                    <a:pt x="16732" y="1502729"/>
                    <a:pt x="10940" y="1500329"/>
                    <a:pt x="6670" y="1496059"/>
                  </a:cubicBezTo>
                  <a:cubicBezTo>
                    <a:pt x="2399" y="1491788"/>
                    <a:pt x="0" y="1485996"/>
                    <a:pt x="0" y="1479957"/>
                  </a:cubicBezTo>
                  <a:lnTo>
                    <a:pt x="0" y="22772"/>
                  </a:lnTo>
                  <a:cubicBezTo>
                    <a:pt x="0" y="16732"/>
                    <a:pt x="2399" y="10940"/>
                    <a:pt x="6670" y="6670"/>
                  </a:cubicBezTo>
                  <a:cubicBezTo>
                    <a:pt x="10940" y="2399"/>
                    <a:pt x="16732" y="0"/>
                    <a:pt x="2277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66658" cy="15313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32364" y="4377089"/>
            <a:ext cx="16278273" cy="5101663"/>
            <a:chOff x="0" y="0"/>
            <a:chExt cx="4287282" cy="134364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87282" cy="1343648"/>
            </a:xfrm>
            <a:custGeom>
              <a:avLst/>
              <a:gdLst/>
              <a:ahLst/>
              <a:cxnLst/>
              <a:rect l="l" t="t" r="r" b="b"/>
              <a:pathLst>
                <a:path w="4287282" h="1343648">
                  <a:moveTo>
                    <a:pt x="0" y="0"/>
                  </a:moveTo>
                  <a:lnTo>
                    <a:pt x="4287282" y="0"/>
                  </a:lnTo>
                  <a:lnTo>
                    <a:pt x="4287282" y="1343648"/>
                  </a:lnTo>
                  <a:lnTo>
                    <a:pt x="0" y="1343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95250"/>
              <a:ext cx="4287282" cy="14388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699"/>
                </a:lnSpc>
              </a:pPr>
              <a:r>
                <a:rPr lang="en-US" sz="5499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What role does repetition play in your life?</a:t>
              </a:r>
            </a:p>
            <a:p>
              <a:pPr algn="ctr">
                <a:lnSpc>
                  <a:spcPts val="1960"/>
                </a:lnSpc>
              </a:pPr>
              <a:endParaRPr lang="en-US" sz="54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137047" y="1028700"/>
            <a:ext cx="12013906" cy="18021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38"/>
              </a:lnSpc>
            </a:pPr>
            <a:r>
              <a:rPr lang="en-US" sz="11857">
                <a:solidFill>
                  <a:srgbClr val="00004D"/>
                </a:solidFill>
                <a:latin typeface="Funtastic"/>
                <a:ea typeface="Funtastic"/>
                <a:cs typeface="Funtastic"/>
                <a:sym typeface="Funtastic"/>
              </a:rPr>
              <a:t>PROMPT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C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1196" y="4100098"/>
            <a:ext cx="17339029" cy="5705673"/>
            <a:chOff x="0" y="0"/>
            <a:chExt cx="4566658" cy="150272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58" cy="1502729"/>
            </a:xfrm>
            <a:custGeom>
              <a:avLst/>
              <a:gdLst/>
              <a:ahLst/>
              <a:cxnLst/>
              <a:rect l="l" t="t" r="r" b="b"/>
              <a:pathLst>
                <a:path w="4566658" h="1502729">
                  <a:moveTo>
                    <a:pt x="22772" y="0"/>
                  </a:moveTo>
                  <a:lnTo>
                    <a:pt x="4543886" y="0"/>
                  </a:lnTo>
                  <a:cubicBezTo>
                    <a:pt x="4556463" y="0"/>
                    <a:pt x="4566658" y="10195"/>
                    <a:pt x="4566658" y="22772"/>
                  </a:cubicBezTo>
                  <a:lnTo>
                    <a:pt x="4566658" y="1479957"/>
                  </a:lnTo>
                  <a:cubicBezTo>
                    <a:pt x="4566658" y="1485996"/>
                    <a:pt x="4564259" y="1491788"/>
                    <a:pt x="4559988" y="1496059"/>
                  </a:cubicBezTo>
                  <a:cubicBezTo>
                    <a:pt x="4555718" y="1500329"/>
                    <a:pt x="4549925" y="1502729"/>
                    <a:pt x="4543886" y="1502729"/>
                  </a:cubicBezTo>
                  <a:lnTo>
                    <a:pt x="22772" y="1502729"/>
                  </a:lnTo>
                  <a:cubicBezTo>
                    <a:pt x="16732" y="1502729"/>
                    <a:pt x="10940" y="1500329"/>
                    <a:pt x="6670" y="1496059"/>
                  </a:cubicBezTo>
                  <a:cubicBezTo>
                    <a:pt x="2399" y="1491788"/>
                    <a:pt x="0" y="1485996"/>
                    <a:pt x="0" y="1479957"/>
                  </a:cubicBezTo>
                  <a:lnTo>
                    <a:pt x="0" y="22772"/>
                  </a:lnTo>
                  <a:cubicBezTo>
                    <a:pt x="0" y="16732"/>
                    <a:pt x="2399" y="10940"/>
                    <a:pt x="6670" y="6670"/>
                  </a:cubicBezTo>
                  <a:cubicBezTo>
                    <a:pt x="10940" y="2399"/>
                    <a:pt x="16732" y="0"/>
                    <a:pt x="2277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66658" cy="15313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32364" y="4377089"/>
            <a:ext cx="16278273" cy="5101663"/>
            <a:chOff x="0" y="0"/>
            <a:chExt cx="4287282" cy="134364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87282" cy="1343648"/>
            </a:xfrm>
            <a:custGeom>
              <a:avLst/>
              <a:gdLst/>
              <a:ahLst/>
              <a:cxnLst/>
              <a:rect l="l" t="t" r="r" b="b"/>
              <a:pathLst>
                <a:path w="4287282" h="1343648">
                  <a:moveTo>
                    <a:pt x="0" y="0"/>
                  </a:moveTo>
                  <a:lnTo>
                    <a:pt x="4287282" y="0"/>
                  </a:lnTo>
                  <a:lnTo>
                    <a:pt x="4287282" y="1343648"/>
                  </a:lnTo>
                  <a:lnTo>
                    <a:pt x="0" y="1343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95250"/>
              <a:ext cx="4287282" cy="14388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699"/>
                </a:lnSpc>
              </a:pPr>
              <a:r>
                <a:rPr lang="en-US" sz="54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https://youtu.be/6KI6c_IfvHg?si=_5UL0bstic5uHWlq </a:t>
              </a:r>
            </a:p>
            <a:p>
              <a:pPr algn="ctr">
                <a:lnSpc>
                  <a:spcPts val="1960"/>
                </a:lnSpc>
              </a:pPr>
              <a:endParaRPr lang="en-US" sz="54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137047" y="1028700"/>
            <a:ext cx="12013906" cy="18021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38"/>
              </a:lnSpc>
            </a:pPr>
            <a:r>
              <a:rPr lang="en-US" sz="11857">
                <a:solidFill>
                  <a:srgbClr val="00004D"/>
                </a:solidFill>
                <a:latin typeface="Funtastic"/>
                <a:ea typeface="Funtastic"/>
                <a:cs typeface="Funtastic"/>
                <a:sym typeface="Funtastic"/>
              </a:rPr>
              <a:t>“REPETITION”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C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1196" y="4100098"/>
            <a:ext cx="17339029" cy="5705673"/>
            <a:chOff x="0" y="0"/>
            <a:chExt cx="4566658" cy="150272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58" cy="1502729"/>
            </a:xfrm>
            <a:custGeom>
              <a:avLst/>
              <a:gdLst/>
              <a:ahLst/>
              <a:cxnLst/>
              <a:rect l="l" t="t" r="r" b="b"/>
              <a:pathLst>
                <a:path w="4566658" h="1502729">
                  <a:moveTo>
                    <a:pt x="22772" y="0"/>
                  </a:moveTo>
                  <a:lnTo>
                    <a:pt x="4543886" y="0"/>
                  </a:lnTo>
                  <a:cubicBezTo>
                    <a:pt x="4556463" y="0"/>
                    <a:pt x="4566658" y="10195"/>
                    <a:pt x="4566658" y="22772"/>
                  </a:cubicBezTo>
                  <a:lnTo>
                    <a:pt x="4566658" y="1479957"/>
                  </a:lnTo>
                  <a:cubicBezTo>
                    <a:pt x="4566658" y="1485996"/>
                    <a:pt x="4564259" y="1491788"/>
                    <a:pt x="4559988" y="1496059"/>
                  </a:cubicBezTo>
                  <a:cubicBezTo>
                    <a:pt x="4555718" y="1500329"/>
                    <a:pt x="4549925" y="1502729"/>
                    <a:pt x="4543886" y="1502729"/>
                  </a:cubicBezTo>
                  <a:lnTo>
                    <a:pt x="22772" y="1502729"/>
                  </a:lnTo>
                  <a:cubicBezTo>
                    <a:pt x="16732" y="1502729"/>
                    <a:pt x="10940" y="1500329"/>
                    <a:pt x="6670" y="1496059"/>
                  </a:cubicBezTo>
                  <a:cubicBezTo>
                    <a:pt x="2399" y="1491788"/>
                    <a:pt x="0" y="1485996"/>
                    <a:pt x="0" y="1479957"/>
                  </a:cubicBezTo>
                  <a:lnTo>
                    <a:pt x="0" y="22772"/>
                  </a:lnTo>
                  <a:cubicBezTo>
                    <a:pt x="0" y="16732"/>
                    <a:pt x="2399" y="10940"/>
                    <a:pt x="6670" y="6670"/>
                  </a:cubicBezTo>
                  <a:cubicBezTo>
                    <a:pt x="10940" y="2399"/>
                    <a:pt x="16732" y="0"/>
                    <a:pt x="2277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66658" cy="15313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32364" y="4377089"/>
            <a:ext cx="16278273" cy="5101663"/>
            <a:chOff x="0" y="0"/>
            <a:chExt cx="4287282" cy="134364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87282" cy="1343648"/>
            </a:xfrm>
            <a:custGeom>
              <a:avLst/>
              <a:gdLst/>
              <a:ahLst/>
              <a:cxnLst/>
              <a:rect l="l" t="t" r="r" b="b"/>
              <a:pathLst>
                <a:path w="4287282" h="1343648">
                  <a:moveTo>
                    <a:pt x="0" y="0"/>
                  </a:moveTo>
                  <a:lnTo>
                    <a:pt x="4287282" y="0"/>
                  </a:lnTo>
                  <a:lnTo>
                    <a:pt x="4287282" y="1343648"/>
                  </a:lnTo>
                  <a:lnTo>
                    <a:pt x="0" y="1343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95250"/>
              <a:ext cx="4287282" cy="14388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699"/>
                </a:lnSpc>
              </a:pPr>
              <a:r>
                <a:rPr lang="en-US" sz="5499" dirty="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Explain to your partner what you were paying attention to and how the feature you were paying attention to helped you understand the poem.</a:t>
              </a:r>
            </a:p>
            <a:p>
              <a:pPr algn="ctr">
                <a:lnSpc>
                  <a:spcPts val="1960"/>
                </a:lnSpc>
              </a:pPr>
              <a:endParaRPr lang="en-US" sz="54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137047" y="1028700"/>
            <a:ext cx="12013906" cy="18021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38"/>
              </a:lnSpc>
            </a:pPr>
            <a:r>
              <a:rPr lang="en-US" sz="11857">
                <a:solidFill>
                  <a:srgbClr val="00004D"/>
                </a:solidFill>
                <a:latin typeface="Funtastic"/>
                <a:ea typeface="Funtastic"/>
                <a:cs typeface="Funtastic"/>
                <a:sym typeface="Funtastic"/>
              </a:rPr>
              <a:t>PAIR CHECK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CD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1196" y="4100098"/>
            <a:ext cx="17339029" cy="5705673"/>
            <a:chOff x="0" y="0"/>
            <a:chExt cx="4566658" cy="150272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66658" cy="1502729"/>
            </a:xfrm>
            <a:custGeom>
              <a:avLst/>
              <a:gdLst/>
              <a:ahLst/>
              <a:cxnLst/>
              <a:rect l="l" t="t" r="r" b="b"/>
              <a:pathLst>
                <a:path w="4566658" h="1502729">
                  <a:moveTo>
                    <a:pt x="22772" y="0"/>
                  </a:moveTo>
                  <a:lnTo>
                    <a:pt x="4543886" y="0"/>
                  </a:lnTo>
                  <a:cubicBezTo>
                    <a:pt x="4556463" y="0"/>
                    <a:pt x="4566658" y="10195"/>
                    <a:pt x="4566658" y="22772"/>
                  </a:cubicBezTo>
                  <a:lnTo>
                    <a:pt x="4566658" y="1479957"/>
                  </a:lnTo>
                  <a:cubicBezTo>
                    <a:pt x="4566658" y="1485996"/>
                    <a:pt x="4564259" y="1491788"/>
                    <a:pt x="4559988" y="1496059"/>
                  </a:cubicBezTo>
                  <a:cubicBezTo>
                    <a:pt x="4555718" y="1500329"/>
                    <a:pt x="4549925" y="1502729"/>
                    <a:pt x="4543886" y="1502729"/>
                  </a:cubicBezTo>
                  <a:lnTo>
                    <a:pt x="22772" y="1502729"/>
                  </a:lnTo>
                  <a:cubicBezTo>
                    <a:pt x="16732" y="1502729"/>
                    <a:pt x="10940" y="1500329"/>
                    <a:pt x="6670" y="1496059"/>
                  </a:cubicBezTo>
                  <a:cubicBezTo>
                    <a:pt x="2399" y="1491788"/>
                    <a:pt x="0" y="1485996"/>
                    <a:pt x="0" y="1479957"/>
                  </a:cubicBezTo>
                  <a:lnTo>
                    <a:pt x="0" y="22772"/>
                  </a:lnTo>
                  <a:cubicBezTo>
                    <a:pt x="0" y="16732"/>
                    <a:pt x="2399" y="10940"/>
                    <a:pt x="6670" y="6670"/>
                  </a:cubicBezTo>
                  <a:cubicBezTo>
                    <a:pt x="10940" y="2399"/>
                    <a:pt x="16732" y="0"/>
                    <a:pt x="22772" y="0"/>
                  </a:cubicBez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566658" cy="15313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32364" y="4377089"/>
            <a:ext cx="16278273" cy="5101663"/>
            <a:chOff x="0" y="0"/>
            <a:chExt cx="4287282" cy="134364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87282" cy="1343648"/>
            </a:xfrm>
            <a:custGeom>
              <a:avLst/>
              <a:gdLst/>
              <a:ahLst/>
              <a:cxnLst/>
              <a:rect l="l" t="t" r="r" b="b"/>
              <a:pathLst>
                <a:path w="4287282" h="1343648">
                  <a:moveTo>
                    <a:pt x="0" y="0"/>
                  </a:moveTo>
                  <a:lnTo>
                    <a:pt x="4287282" y="0"/>
                  </a:lnTo>
                  <a:lnTo>
                    <a:pt x="4287282" y="1343648"/>
                  </a:lnTo>
                  <a:lnTo>
                    <a:pt x="0" y="13436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I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95250"/>
              <a:ext cx="4287282" cy="14388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699"/>
                </a:lnSpc>
              </a:pPr>
              <a:r>
                <a:rPr lang="en-US" sz="54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Write 3-5 lines about a feeling, routine, or object in your life. Use repetition at least 3 times to change the rhythm and/or meaning! </a:t>
              </a:r>
            </a:p>
            <a:p>
              <a:pPr algn="ctr">
                <a:lnSpc>
                  <a:spcPts val="1960"/>
                </a:lnSpc>
              </a:pPr>
              <a:endParaRPr lang="en-US" sz="54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930214" y="996262"/>
            <a:ext cx="12392794" cy="33315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27"/>
              </a:lnSpc>
            </a:pPr>
            <a:r>
              <a:rPr lang="en-US" sz="12048">
                <a:solidFill>
                  <a:srgbClr val="00004D"/>
                </a:solidFill>
                <a:latin typeface="Funtastic"/>
                <a:ea typeface="Funtastic"/>
                <a:cs typeface="Funtastic"/>
                <a:sym typeface="Funtastic"/>
              </a:rPr>
              <a:t>CREATIVE WRITING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Custom</PresentationFormat>
  <Paragraphs>46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Canva Sans</vt:lpstr>
      <vt:lpstr>Arial</vt:lpstr>
      <vt:lpstr>Calibri</vt:lpstr>
      <vt:lpstr>Funtastic</vt:lpstr>
      <vt:lpstr>Canva Sans Bold</vt:lpstr>
      <vt:lpstr>Dreaming Outloud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Spoken Word Poetry</dc:title>
  <dc:creator>Claire Palzer</dc:creator>
  <cp:lastModifiedBy>Claire Palzer</cp:lastModifiedBy>
  <cp:revision>2</cp:revision>
  <dcterms:created xsi:type="dcterms:W3CDTF">2006-08-16T00:00:00Z</dcterms:created>
  <dcterms:modified xsi:type="dcterms:W3CDTF">2026-03-23T10:44:24Z</dcterms:modified>
  <dc:identifier>DAG7tZ9Jepk</dc:identifier>
</cp:coreProperties>
</file>